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  <p:sldMasterId id="2147484240" r:id="rId2"/>
  </p:sldMasterIdLst>
  <p:notesMasterIdLst>
    <p:notesMasterId r:id="rId25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57" r:id="rId12"/>
    <p:sldId id="278" r:id="rId13"/>
    <p:sldId id="269" r:id="rId14"/>
    <p:sldId id="270" r:id="rId15"/>
    <p:sldId id="271" r:id="rId16"/>
    <p:sldId id="272" r:id="rId17"/>
    <p:sldId id="268" r:id="rId18"/>
    <p:sldId id="274" r:id="rId19"/>
    <p:sldId id="275" r:id="rId20"/>
    <p:sldId id="276" r:id="rId21"/>
    <p:sldId id="273" r:id="rId22"/>
    <p:sldId id="277" r:id="rId23"/>
    <p:sldId id="279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900"/>
    <a:srgbClr val="0000FF"/>
    <a:srgbClr val="FFFFCC"/>
    <a:srgbClr val="FFCC99"/>
    <a:srgbClr val="FF9933"/>
    <a:srgbClr val="00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43" autoAdjust="0"/>
    <p:restoredTop sz="94590" autoAdjust="0"/>
  </p:normalViewPr>
  <p:slideViewPr>
    <p:cSldViewPr>
      <p:cViewPr varScale="1">
        <p:scale>
          <a:sx n="67" d="100"/>
          <a:sy n="67" d="100"/>
        </p:scale>
        <p:origin x="-1118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9B7B30B-A4DD-42A7-A3BC-7DF93EAD5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922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4FE760E-2894-40DB-B5CE-210C244E1DF3}" type="slidenum">
              <a:rPr lang="en-US" altLang="en-US" smtClean="0">
                <a:latin typeface="Arial" charset="0"/>
              </a:rPr>
              <a:pPr/>
              <a:t>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93BF826-38FC-4B5A-BEBE-AECED3E94B1E}" type="slidenum">
              <a:rPr lang="en-US" altLang="en-US" smtClean="0">
                <a:latin typeface="Arial" charset="0"/>
              </a:rPr>
              <a:pPr/>
              <a:t>10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B5EF9F3-8D30-4873-ABA9-96B3835A543D}" type="slidenum">
              <a:rPr lang="en-US" altLang="en-US" smtClean="0">
                <a:latin typeface="Arial" charset="0"/>
              </a:rPr>
              <a:pPr/>
              <a:t>11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947B7E5-33B3-4BFE-A551-1DF1D15E1792}" type="slidenum">
              <a:rPr lang="en-US" altLang="en-US" smtClean="0">
                <a:latin typeface="Arial" charset="0"/>
              </a:rPr>
              <a:pPr/>
              <a:t>2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DD32A2A-A85E-43F8-BBDB-EDB923AA72EE}" type="slidenum">
              <a:rPr lang="en-US" altLang="en-US" smtClean="0">
                <a:latin typeface="Arial" charset="0"/>
              </a:rPr>
              <a:pPr/>
              <a:t>3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DA559ED-A803-4271-9DEC-9BDF5BA23976}" type="slidenum">
              <a:rPr lang="en-US" altLang="en-US" smtClean="0">
                <a:latin typeface="Arial" charset="0"/>
              </a:rPr>
              <a:pPr/>
              <a:t>4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292A818-8D15-4B2C-885C-4319DED4A288}" type="slidenum">
              <a:rPr lang="en-US" altLang="en-US" smtClean="0">
                <a:latin typeface="Arial" charset="0"/>
              </a:rPr>
              <a:pPr/>
              <a:t>5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F05AB10-F3F9-4FE6-9D1A-A64186BC61A0}" type="slidenum">
              <a:rPr lang="en-US" altLang="en-US" smtClean="0">
                <a:latin typeface="Arial" charset="0"/>
              </a:rPr>
              <a:pPr/>
              <a:t>6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4029E71-DE98-4FE7-8BC9-2C194AF96FEA}" type="slidenum">
              <a:rPr lang="en-US" altLang="en-US" smtClean="0">
                <a:latin typeface="Arial" charset="0"/>
              </a:rPr>
              <a:pPr/>
              <a:t>7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FB5B373-0A3A-4475-8262-872AF0EEA363}" type="slidenum">
              <a:rPr lang="en-US" altLang="en-US" smtClean="0">
                <a:latin typeface="Arial" charset="0"/>
              </a:rPr>
              <a:pPr/>
              <a:t>8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C1DC104-6432-42D3-AED8-C4A515EACC4C}" type="slidenum">
              <a:rPr lang="en-US" altLang="en-US" smtClean="0">
                <a:latin typeface="Arial" charset="0"/>
              </a:rPr>
              <a:pPr/>
              <a:t>9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A0FFA-3D0E-4356-9B7D-E4ED4FDA87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637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4E54D-1C04-480D-8CD4-A07E5E533F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709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D65FA-653C-440E-ACFA-E3DD692DC3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960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558CC-3F59-4BEC-8D33-38782E91F3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2937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8579E-949A-4A5C-B6BE-C9DF948359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8188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525EB-5680-4DA8-A9F4-5F7AC25951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4910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73F46-9781-499E-9044-DB652B93E9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7081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C3B27-F415-4C5F-B1B9-C0060CA7C2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8551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C3C10-E875-4FDC-800A-8105AA2496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3538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C9014-24C0-4D65-BF20-C5A289A28C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0837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6EB87-70DC-4C10-8549-0C55F0E7BB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2298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6C2AB-A806-4A87-8511-FFE7265DB4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0721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247EE-7557-4055-BC0F-8DD1F7D63C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95283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9D570-8503-4746-838F-AAF58BEC7A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4683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7456A-28A8-4152-A345-417DE0AC9C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52299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A2DC0-CEEE-4166-B844-5EAA2B67AA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37144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AE948-747A-4D12-8FD5-178CA69D9F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6355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0AB9B-A5F7-48DE-A4C6-7B0668C95B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972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0AF46-4D46-4DEA-B124-2A50A10D95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2415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503B6-0FBD-4D6F-BFAA-994810C0AD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41731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EA308-B2B6-42D0-88BC-4D54D2E099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03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A8918-5F99-44F9-8C59-02C4388261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7742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363A4-4C89-4736-BE20-0C957C99D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164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5B0E9-FFA1-46B8-8029-BC9FC1ABFB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0091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D211E-FB3A-43C5-AFB3-79C97D463D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2659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18B25-7BAF-47C7-82D9-2F07384351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574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8DF94-271C-462F-84A2-A5B3724F17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865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9398C-3A4B-44AC-B1B2-C52BD96EAE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45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fld id="{7CF7B33C-F6C0-4E20-AB31-2E50C5FEB5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5" r:id="rId1"/>
    <p:sldLayoutId id="2147484288" r:id="rId2"/>
    <p:sldLayoutId id="2147484289" r:id="rId3"/>
    <p:sldLayoutId id="2147484290" r:id="rId4"/>
    <p:sldLayoutId id="2147484291" r:id="rId5"/>
    <p:sldLayoutId id="2147484292" r:id="rId6"/>
    <p:sldLayoutId id="2147484293" r:id="rId7"/>
    <p:sldLayoutId id="2147484294" r:id="rId8"/>
    <p:sldLayoutId id="2147484295" r:id="rId9"/>
    <p:sldLayoutId id="2147484296" r:id="rId10"/>
    <p:sldLayoutId id="2147484297" r:id="rId11"/>
    <p:sldLayoutId id="2147484298" r:id="rId12"/>
    <p:sldLayoutId id="2147484299" r:id="rId13"/>
    <p:sldLayoutId id="2147484300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EF7359C-C370-465B-9C88-264DE3AEEF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1" r:id="rId1"/>
    <p:sldLayoutId id="2147484302" r:id="rId2"/>
    <p:sldLayoutId id="2147484303" r:id="rId3"/>
    <p:sldLayoutId id="2147484304" r:id="rId4"/>
    <p:sldLayoutId id="2147484305" r:id="rId5"/>
    <p:sldLayoutId id="2147484306" r:id="rId6"/>
    <p:sldLayoutId id="2147484307" r:id="rId7"/>
    <p:sldLayoutId id="2147484308" r:id="rId8"/>
    <p:sldLayoutId id="2147484309" r:id="rId9"/>
    <p:sldLayoutId id="2147484310" r:id="rId10"/>
    <p:sldLayoutId id="2147484311" r:id="rId11"/>
    <p:sldLayoutId id="2147484312" r:id="rId12"/>
    <p:sldLayoutId id="2147484313" r:id="rId13"/>
    <p:sldLayoutId id="214748431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hyperlink" Target="mailto:Info@SpecialtyPiling.com" TargetMode="External"/><Relationship Id="rId5" Type="http://schemas.openxmlformats.org/officeDocument/2006/relationships/hyperlink" Target="http://piledrivingcushions.com/" TargetMode="External"/><Relationship Id="rId4" Type="http://schemas.openxmlformats.org/officeDocument/2006/relationships/hyperlink" Target="http://piledriviingcushions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2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32.png"/><Relationship Id="rId4" Type="http://schemas.openxmlformats.org/officeDocument/2006/relationships/image" Target="../media/image3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Relationship Id="rId4" Type="http://schemas.openxmlformats.org/officeDocument/2006/relationships/hyperlink" Target="http://piledrivingcushions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16.jpe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772400" cy="2362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SPS</a:t>
            </a:r>
            <a:r>
              <a:rPr lang="en-US" alt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en-US" alt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en-US" alt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Plywood Pile Cushions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1600" dirty="0" smtClean="0">
              <a:hlinkClick r:id="rId4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1600" dirty="0">
              <a:hlinkClick r:id="rId4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1600" dirty="0" smtClean="0">
              <a:hlinkClick r:id="rId4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800" b="1" dirty="0" smtClean="0">
                <a:hlinkClick r:id="rId5"/>
              </a:rPr>
              <a:t>http://PileDrivingCushions.com</a:t>
            </a:r>
            <a:endParaRPr lang="en-US" altLang="en-US" sz="28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Email: </a:t>
            </a:r>
            <a:r>
              <a:rPr lang="en-US" altLang="en-US" sz="2800" b="1" dirty="0" smtClean="0">
                <a:hlinkClick r:id="rId6"/>
              </a:rPr>
              <a:t>Info@SpecialtyPiling.com</a:t>
            </a:r>
            <a:endParaRPr lang="en-US" altLang="en-US" sz="28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1600" dirty="0" smtClean="0"/>
          </a:p>
        </p:txBody>
      </p:sp>
    </p:spTree>
  </p:cSld>
  <p:clrMapOvr>
    <a:masterClrMapping/>
  </p:clrMapOvr>
  <p:transition spd="slow" advTm="897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700" smtClean="0"/>
              <a:t>	</a:t>
            </a:r>
          </a:p>
        </p:txBody>
      </p:sp>
      <p:pic>
        <p:nvPicPr>
          <p:cNvPr id="13315" name="Picture 11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457200"/>
            <a:ext cx="504825" cy="4333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6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219200"/>
            <a:ext cx="8153400" cy="4911725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Font typeface="Arial" charset="0"/>
              <a:buChar char="►"/>
            </a:pPr>
            <a:r>
              <a:rPr lang="en-US" altLang="en-US" sz="2400" smtClean="0"/>
              <a:t>Pile Cushions are fabricated to suit the customer's requirements considering soil conditions, the pile size and length and, the hammer type, size and, drive cap dimensions. 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►"/>
            </a:pPr>
            <a:r>
              <a:rPr lang="en-US" altLang="en-US" sz="2400" smtClean="0"/>
              <a:t>Blocks can be supplied to fit square or round drive caps, square, round or octagonal piles, sheet piles and, large diameter cylinder piles. 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►"/>
            </a:pPr>
            <a:r>
              <a:rPr lang="en-US" altLang="en-US" sz="2400" smtClean="0"/>
              <a:t>Square blocks can be provided with or without clipped corners. 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►"/>
            </a:pPr>
            <a:r>
              <a:rPr lang="en-US" altLang="en-US" sz="2400" smtClean="0"/>
              <a:t>All pile cushions are palletized and shrink-wrapped for protection during shipping and, short term on site storage.</a:t>
            </a:r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1447800" y="409575"/>
            <a:ext cx="746918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3600" b="1" dirty="0" smtClean="0">
                <a:solidFill>
                  <a:schemeClr val="tx2"/>
                </a:solidFill>
                <a:latin typeface="+mj-lt"/>
              </a:rPr>
              <a:t>SPS - PLYWOOD PILE CUSHIONS</a:t>
            </a:r>
          </a:p>
        </p:txBody>
      </p:sp>
    </p:spTree>
  </p:cSld>
  <p:clrMapOvr>
    <a:masterClrMapping/>
  </p:clrMapOvr>
  <p:transition spd="slow" advTm="27625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700" smtClean="0"/>
              <a:t>	</a:t>
            </a:r>
          </a:p>
        </p:txBody>
      </p:sp>
      <p:pic>
        <p:nvPicPr>
          <p:cNvPr id="14339" name="Picture 11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457200"/>
            <a:ext cx="504825" cy="4333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0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066800"/>
            <a:ext cx="8153400" cy="4911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Arial" charset="0"/>
              <a:buChar char="►"/>
            </a:pPr>
            <a:r>
              <a:rPr lang="en-US" altLang="en-US" sz="2600" smtClean="0"/>
              <a:t>Also available: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Arial" charset="0"/>
              <a:buChar char="►"/>
            </a:pPr>
            <a:r>
              <a:rPr lang="en-US" altLang="en-US" sz="2600" smtClean="0"/>
              <a:t>Clipped corners as an optional add to any square or rectangular cushion order.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Arial" charset="0"/>
              <a:buChar char="►"/>
            </a:pPr>
            <a:r>
              <a:rPr lang="en-US" altLang="en-US" sz="2600" smtClean="0"/>
              <a:t>Cylinder pile cushions of any size and thickness.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Arial" charset="0"/>
              <a:buChar char="►"/>
            </a:pPr>
            <a:r>
              <a:rPr lang="en-US" altLang="en-US" sz="2600" smtClean="0"/>
              <a:t>HD Cushions – Heavy Duty (for Hard Driving Conditions) made using screws instead of nails and with the addition of a layer of glue between the plywood layers, available in square, round or, cylinder  pile cushions.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Arial" charset="0"/>
              <a:buChar char="►"/>
            </a:pPr>
            <a:r>
              <a:rPr lang="en-US" altLang="en-US" sz="2600" smtClean="0"/>
              <a:t>Arranged shipping to all areas using dedicated trucks whenever possible.</a:t>
            </a:r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1447800" y="409575"/>
            <a:ext cx="746918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3600" b="1" dirty="0" smtClean="0">
                <a:solidFill>
                  <a:schemeClr val="tx2"/>
                </a:solidFill>
                <a:latin typeface="+mj-lt"/>
              </a:rPr>
              <a:t>SPS - PLYWOOD PILE CUSHIONS</a:t>
            </a:r>
          </a:p>
        </p:txBody>
      </p:sp>
    </p:spTree>
  </p:cSld>
  <p:clrMapOvr>
    <a:masterClrMapping/>
  </p:clrMapOvr>
  <p:transition spd="slow" advTm="21073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0482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1295400" y="381000"/>
            <a:ext cx="71628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75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FF0000"/>
                </a:solidFill>
                <a:ea typeface="+mn-ea"/>
                <a:cs typeface="+mn-cs"/>
              </a:rPr>
              <a:t>SPS - CYLINDER PILE CUSHIONS</a:t>
            </a:r>
            <a:endParaRPr lang="en-US" altLang="en-US" sz="3600" b="1" dirty="0">
              <a:solidFill>
                <a:srgbClr val="FF0000"/>
              </a:solidFill>
              <a:ea typeface="+mn-ea"/>
              <a:cs typeface="+mn-cs"/>
            </a:endParaRPr>
          </a:p>
        </p:txBody>
      </p:sp>
      <p:pic>
        <p:nvPicPr>
          <p:cNvPr id="15364" name="Picture 2" descr="C:\Users\Steve\Documents\00 SPS Office Document Files\SPS-Files\SPS\Marketing\Marketing Pics\SpeicialFollower(Manson).jp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143000"/>
            <a:ext cx="3155950" cy="4206875"/>
          </a:xfrm>
          <a:noFill/>
        </p:spPr>
      </p:pic>
      <p:pic>
        <p:nvPicPr>
          <p:cNvPr id="15365" name="Picture 3" descr="C:\Users\Steve\Documents\00 SPS Office Document Files\SPS-Files\Photos &amp; Projects\SPS - Working Files\Massman-Rigolets\Rigolets-66TP-\Rigolets Bridge - 66 Inch Test Pile 04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100" y="1189038"/>
            <a:ext cx="4738688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4575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0482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1295400" y="381000"/>
            <a:ext cx="71628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75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ea typeface="+mn-ea"/>
                <a:cs typeface="+mn-cs"/>
              </a:rPr>
              <a:t>SPS - CYLINDER PILE CUSHIONS</a:t>
            </a:r>
            <a:endParaRPr lang="en-US" altLang="en-US" sz="3600" b="1" dirty="0">
              <a:solidFill>
                <a:srgbClr val="FF0000"/>
              </a:solidFill>
              <a:ea typeface="+mn-ea"/>
              <a:cs typeface="+mn-cs"/>
            </a:endParaRPr>
          </a:p>
        </p:txBody>
      </p:sp>
      <p:sp>
        <p:nvSpPr>
          <p:cNvPr id="16388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575"/>
              </a:spcBef>
              <a:spcAft>
                <a:spcPts val="600"/>
              </a:spcAft>
              <a:buClr>
                <a:srgbClr val="0000FF"/>
              </a:buClr>
              <a:buFont typeface="Arial" charset="0"/>
              <a:buChar char="►"/>
            </a:pPr>
            <a:r>
              <a:rPr lang="en-US" altLang="en-US" sz="2400" smtClean="0"/>
              <a:t>Quality Materials - all Southern Yellow Pine plywood, a proven superior material for cushions.</a:t>
            </a:r>
          </a:p>
          <a:p>
            <a:pPr eaLnBrk="1" hangingPunct="1">
              <a:lnSpc>
                <a:spcPct val="80000"/>
              </a:lnSpc>
              <a:spcBef>
                <a:spcPts val="575"/>
              </a:spcBef>
              <a:spcAft>
                <a:spcPts val="600"/>
              </a:spcAft>
              <a:buClr>
                <a:srgbClr val="0000FF"/>
              </a:buClr>
              <a:buFont typeface="Arial" charset="0"/>
              <a:buChar char="►"/>
            </a:pPr>
            <a:r>
              <a:rPr lang="en-US" altLang="en-US" sz="2400" smtClean="0"/>
              <a:t>Tight fitting, close tolerances - manufactured using CNC routers for consistent cuts.</a:t>
            </a:r>
          </a:p>
          <a:p>
            <a:pPr eaLnBrk="1" hangingPunct="1">
              <a:lnSpc>
                <a:spcPct val="80000"/>
              </a:lnSpc>
              <a:spcBef>
                <a:spcPts val="575"/>
              </a:spcBef>
              <a:spcAft>
                <a:spcPts val="600"/>
              </a:spcAft>
              <a:buClr>
                <a:srgbClr val="0000FF"/>
              </a:buClr>
              <a:buFont typeface="Arial" charset="0"/>
              <a:buChar char="►"/>
            </a:pPr>
            <a:r>
              <a:rPr lang="en-US" altLang="en-US" sz="2400" smtClean="0"/>
              <a:t>Four to eight uniform sized arc segments.</a:t>
            </a:r>
          </a:p>
          <a:p>
            <a:pPr eaLnBrk="1" hangingPunct="1">
              <a:lnSpc>
                <a:spcPct val="80000"/>
              </a:lnSpc>
              <a:spcBef>
                <a:spcPts val="575"/>
              </a:spcBef>
              <a:spcAft>
                <a:spcPts val="600"/>
              </a:spcAft>
              <a:buClr>
                <a:srgbClr val="0000FF"/>
              </a:buClr>
              <a:buFont typeface="Arial" charset="0"/>
              <a:buChar char="►"/>
            </a:pPr>
            <a:r>
              <a:rPr lang="en-US" altLang="en-US" sz="2400" smtClean="0"/>
              <a:t>Precision assembly for tight fitting segments.</a:t>
            </a:r>
          </a:p>
          <a:p>
            <a:pPr eaLnBrk="1" hangingPunct="1">
              <a:lnSpc>
                <a:spcPct val="80000"/>
              </a:lnSpc>
              <a:spcBef>
                <a:spcPts val="575"/>
              </a:spcBef>
              <a:spcAft>
                <a:spcPts val="600"/>
              </a:spcAft>
              <a:buClr>
                <a:srgbClr val="0000FF"/>
              </a:buClr>
              <a:buFont typeface="Arial" charset="0"/>
              <a:buChar char="►"/>
            </a:pPr>
            <a:r>
              <a:rPr lang="en-US" altLang="en-US" sz="2400" smtClean="0"/>
              <a:t>Adequate fasteners - ring shank or pallet (screw) nails ensuring tight fastening of layers.</a:t>
            </a:r>
          </a:p>
          <a:p>
            <a:pPr eaLnBrk="1" hangingPunct="1">
              <a:lnSpc>
                <a:spcPct val="80000"/>
              </a:lnSpc>
              <a:spcBef>
                <a:spcPts val="575"/>
              </a:spcBef>
              <a:spcAft>
                <a:spcPts val="600"/>
              </a:spcAft>
              <a:buClr>
                <a:srgbClr val="0000FF"/>
              </a:buClr>
              <a:buFont typeface="Arial" charset="0"/>
              <a:buChar char="►"/>
            </a:pPr>
            <a:r>
              <a:rPr lang="en-US" altLang="en-US" sz="2400" smtClean="0"/>
              <a:t>Provided in tolerance in the size, wall width and thickness for all sizes of cylinder piles, with or without holes for exposed rebar.</a:t>
            </a:r>
          </a:p>
        </p:txBody>
      </p:sp>
    </p:spTree>
  </p:cSld>
  <p:clrMapOvr>
    <a:masterClrMapping/>
  </p:clrMapOvr>
  <p:transition spd="slow" advTm="24592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0482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381000"/>
            <a:ext cx="7162800" cy="9144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altLang="en-US" sz="3600" b="1" kern="1200" dirty="0" smtClean="0">
                <a:solidFill>
                  <a:srgbClr val="FF0000"/>
                </a:solidFill>
                <a:ea typeface="+mn-ea"/>
                <a:cs typeface="+mn-cs"/>
              </a:rPr>
              <a:t>SPS - CYLINDER PILE CUSHIONS  </a:t>
            </a:r>
            <a:br>
              <a:rPr lang="en-US" altLang="en-US" sz="3600" b="1" kern="1200" dirty="0" smtClean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en-US" altLang="en-US" sz="3100" b="1" kern="1200" dirty="0" smtClean="0">
                <a:solidFill>
                  <a:srgbClr val="FF0000"/>
                </a:solidFill>
                <a:ea typeface="+mn-ea"/>
                <a:cs typeface="+mn-cs"/>
              </a:rPr>
              <a:t>- Fabrication -</a:t>
            </a:r>
            <a:endParaRPr lang="en-US" altLang="en-US" sz="3100" b="1" kern="1200" dirty="0">
              <a:solidFill>
                <a:srgbClr val="FF0000"/>
              </a:solidFill>
              <a:ea typeface="+mn-ea"/>
              <a:cs typeface="+mn-cs"/>
            </a:endParaRPr>
          </a:p>
        </p:txBody>
      </p:sp>
      <p:sp>
        <p:nvSpPr>
          <p:cNvPr id="17412" name="Content Placeholder 1"/>
          <p:cNvSpPr>
            <a:spLocks noGrp="1"/>
          </p:cNvSpPr>
          <p:nvPr>
            <p:ph idx="1"/>
          </p:nvPr>
        </p:nvSpPr>
        <p:spPr>
          <a:xfrm>
            <a:off x="5257800" y="1447800"/>
            <a:ext cx="3276600" cy="1447800"/>
          </a:xfrm>
        </p:spPr>
        <p:txBody>
          <a:bodyPr/>
          <a:lstStyle/>
          <a:p>
            <a:pPr>
              <a:buClr>
                <a:srgbClr val="0000FF"/>
              </a:buClr>
              <a:buSzPct val="100000"/>
              <a:buFont typeface="Arial" charset="0"/>
              <a:buChar char="►"/>
            </a:pPr>
            <a:r>
              <a:rPr lang="en-US" altLang="en-US" sz="2400" smtClean="0"/>
              <a:t>CNC Router cutting arc segments</a:t>
            </a:r>
          </a:p>
        </p:txBody>
      </p:sp>
      <p:pic>
        <p:nvPicPr>
          <p:cNvPr id="17413" name="Picture 2" descr="C:\Users\Steve\Documents\00 SPS Office Document Files\SPS-Files\SPS\Marketing\Marketing Pics\Cushion Pics\CylPileCush\IMG_332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75" y="1676400"/>
            <a:ext cx="3154363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3" descr="C:\Users\Steve\Documents\00 SPS Office Document Files\SPS-Files\SPS\Marketing\Marketing Pics\Cushion Pics\CylPileCush\IMG_3322-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094038"/>
            <a:ext cx="3898900" cy="278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088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0482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5" name="Content Placeholder 1"/>
          <p:cNvSpPr>
            <a:spLocks noGrp="1"/>
          </p:cNvSpPr>
          <p:nvPr>
            <p:ph idx="1"/>
          </p:nvPr>
        </p:nvSpPr>
        <p:spPr>
          <a:xfrm>
            <a:off x="5943600" y="1524000"/>
            <a:ext cx="3016250" cy="1447800"/>
          </a:xfrm>
        </p:spPr>
        <p:txBody>
          <a:bodyPr/>
          <a:lstStyle/>
          <a:p>
            <a:pPr>
              <a:buClr>
                <a:srgbClr val="0000FF"/>
              </a:buClr>
              <a:buSzPct val="100000"/>
              <a:buFont typeface="Arial" charset="0"/>
              <a:buChar char="►"/>
            </a:pPr>
            <a:r>
              <a:rPr lang="en-US" altLang="en-US" sz="2400" smtClean="0"/>
              <a:t>Arc segments are arranged and nailed.</a:t>
            </a:r>
          </a:p>
        </p:txBody>
      </p:sp>
      <p:pic>
        <p:nvPicPr>
          <p:cNvPr id="18436" name="Picture 2" descr="C:\Users\Steve\Documents\00 SPS Office Document Files\SPS-Files\Photos &amp; Projects\SPS - Working Files\Cyl Pile Cush Pics\Fabrication\Cylinder Cushions 0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8" y="1676400"/>
            <a:ext cx="5289550" cy="396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6" descr="C:\Users\Steve\Documents\00 SPS Office Document Files\SPS-Files\SPS\Cushion\Cyl Pile Cush Pics\Fabrication\Cylinder Cushions 011-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188" y="3082925"/>
            <a:ext cx="2047875" cy="256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938213" y="320675"/>
            <a:ext cx="7977187" cy="11398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altLang="en-US" sz="3600" b="1" kern="1200" dirty="0" smtClean="0">
                <a:solidFill>
                  <a:srgbClr val="FF0000"/>
                </a:solidFill>
                <a:ea typeface="+mn-ea"/>
                <a:cs typeface="+mn-cs"/>
              </a:rPr>
              <a:t>SPS - CYLINDER PILE CUSHIONS  </a:t>
            </a:r>
            <a:br>
              <a:rPr lang="en-US" altLang="en-US" sz="3600" b="1" kern="1200" dirty="0" smtClean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en-US" altLang="en-US" sz="3100" b="1" kern="1200" dirty="0" smtClean="0">
                <a:solidFill>
                  <a:srgbClr val="FF0000"/>
                </a:solidFill>
                <a:ea typeface="+mn-ea"/>
                <a:cs typeface="+mn-cs"/>
              </a:rPr>
              <a:t>- Fabrication -</a:t>
            </a:r>
            <a:endParaRPr lang="en-US" altLang="en-US" sz="3100" b="1" kern="1200" dirty="0">
              <a:solidFill>
                <a:srgbClr val="FF0000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ransition spd="slow" advTm="11146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0482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90625" y="381000"/>
            <a:ext cx="7162800" cy="1371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ea typeface="+mn-ea"/>
                <a:cs typeface="+mn-cs"/>
              </a:rPr>
              <a:t>SPS - CYLINDER PILE CUSHIONS</a:t>
            </a:r>
            <a:br>
              <a:rPr lang="en-US" altLang="en-US" sz="3600" b="1" dirty="0" smtClean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en-US" altLang="en-US" sz="3600" b="1" dirty="0" smtClean="0">
                <a:solidFill>
                  <a:srgbClr val="0000FF"/>
                </a:solidFill>
                <a:ea typeface="+mn-ea"/>
                <a:cs typeface="+mn-cs"/>
              </a:rPr>
              <a:t>HD-Series</a:t>
            </a:r>
            <a:r>
              <a:rPr lang="en-US" altLang="en-US" sz="3600" b="1" dirty="0" smtClean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en-US" altLang="en-US" sz="3600" b="1" dirty="0" smtClean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en-US" sz="2700" b="1" dirty="0" smtClean="0">
                <a:solidFill>
                  <a:srgbClr val="0000FF"/>
                </a:solidFill>
              </a:rPr>
              <a:t>HD - Heavy </a:t>
            </a:r>
            <a:r>
              <a:rPr lang="en-US" sz="2700" b="1" dirty="0">
                <a:solidFill>
                  <a:srgbClr val="0000FF"/>
                </a:solidFill>
              </a:rPr>
              <a:t>Duty for Harder Driving Conditions</a:t>
            </a:r>
            <a:r>
              <a:rPr lang="en-US" sz="3600" dirty="0">
                <a:solidFill>
                  <a:srgbClr val="0000FF"/>
                </a:solidFill>
              </a:rPr>
              <a:t/>
            </a:r>
            <a:br>
              <a:rPr lang="en-US" sz="3600" dirty="0">
                <a:solidFill>
                  <a:srgbClr val="0000FF"/>
                </a:solidFill>
              </a:rPr>
            </a:br>
            <a:r>
              <a:rPr lang="en-US" altLang="en-US" sz="3600" b="1" dirty="0" smtClean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en-US" altLang="en-US" sz="3600" b="1" dirty="0" smtClean="0">
                <a:solidFill>
                  <a:srgbClr val="FF0000"/>
                </a:solidFill>
                <a:ea typeface="+mn-ea"/>
                <a:cs typeface="+mn-cs"/>
              </a:rPr>
            </a:br>
            <a:endParaRPr lang="en-US" altLang="en-US" sz="3600" b="1" dirty="0">
              <a:solidFill>
                <a:srgbClr val="FF0000"/>
              </a:solidFill>
              <a:ea typeface="+mn-ea"/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334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i="1" u="sng" dirty="0" smtClean="0">
                <a:solidFill>
                  <a:srgbClr val="0000FF"/>
                </a:solidFill>
              </a:rPr>
              <a:t>Tighter</a:t>
            </a:r>
            <a:r>
              <a:rPr lang="en-US" sz="2800" i="1" dirty="0" smtClean="0">
                <a:solidFill>
                  <a:srgbClr val="0000FF"/>
                </a:solidFill>
              </a:rPr>
              <a:t>,		      </a:t>
            </a:r>
            <a:r>
              <a:rPr lang="en-US" sz="2800" i="1" u="sng" dirty="0" smtClean="0">
                <a:solidFill>
                  <a:srgbClr val="0000FF"/>
                </a:solidFill>
              </a:rPr>
              <a:t>Stiffer</a:t>
            </a:r>
            <a:r>
              <a:rPr lang="en-US" sz="2800" i="1" dirty="0" smtClean="0">
                <a:solidFill>
                  <a:srgbClr val="0000FF"/>
                </a:solidFill>
              </a:rPr>
              <a:t>,			  S</a:t>
            </a:r>
            <a:r>
              <a:rPr lang="en-US" sz="2800" i="1" u="sng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rPr>
              <a:t>tronger</a:t>
            </a:r>
          </a:p>
          <a:p>
            <a:pPr marL="0" indent="0" eaLnBrk="1" fontAlgn="auto" hangingPunct="1">
              <a:spcAft>
                <a:spcPts val="600"/>
              </a:spcAft>
              <a:buFont typeface="Wingdings" pitchFamily="2" charset="2"/>
              <a:buNone/>
              <a:defRPr/>
            </a:pPr>
            <a:endParaRPr lang="en-US" sz="2600" i="1" u="sng" dirty="0" smtClean="0">
              <a:solidFill>
                <a:srgbClr val="0000FF"/>
              </a:solidFill>
              <a:uFill>
                <a:solidFill>
                  <a:srgbClr val="0000FF"/>
                </a:solidFill>
              </a:u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2286000"/>
            <a:ext cx="7772400" cy="3678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2600" b="1" dirty="0">
                <a:solidFill>
                  <a:srgbClr val="0000FF"/>
                </a:solidFill>
                <a:latin typeface="Arial" panose="020B0604020202020204" pitchFamily="34" charset="0"/>
              </a:rPr>
              <a:t>Benefits:</a:t>
            </a:r>
          </a:p>
          <a:p>
            <a:pPr marL="457200" indent="-457200">
              <a:spcAft>
                <a:spcPts val="600"/>
              </a:spcAft>
              <a:buClr>
                <a:srgbClr val="0000FF"/>
              </a:buClr>
              <a:buFont typeface="Arial" panose="020B0604020202020204" pitchFamily="34" charset="0"/>
              <a:buChar char="►"/>
              <a:defRPr/>
            </a:pPr>
            <a:r>
              <a:rPr lang="en-US" sz="2600" dirty="0">
                <a:latin typeface="Arial" panose="020B0604020202020204" pitchFamily="34" charset="0"/>
              </a:rPr>
              <a:t>Able to withstand longer, harder driving than conventional cushions.</a:t>
            </a:r>
          </a:p>
          <a:p>
            <a:pPr marL="457200" indent="-457200">
              <a:spcAft>
                <a:spcPts val="600"/>
              </a:spcAft>
              <a:buClr>
                <a:srgbClr val="0000FF"/>
              </a:buClr>
              <a:buFont typeface="Arial" panose="020B0604020202020204" pitchFamily="34" charset="0"/>
              <a:buChar char="►"/>
              <a:defRPr/>
            </a:pPr>
            <a:r>
              <a:rPr lang="en-US" sz="2600" dirty="0">
                <a:latin typeface="Arial" panose="020B0604020202020204" pitchFamily="34" charset="0"/>
              </a:rPr>
              <a:t>Reduce downtime changing cushions.</a:t>
            </a:r>
          </a:p>
          <a:p>
            <a:pPr marL="457200" indent="-457200">
              <a:spcAft>
                <a:spcPts val="600"/>
              </a:spcAft>
              <a:buClr>
                <a:srgbClr val="0000FF"/>
              </a:buClr>
              <a:buFont typeface="Arial" panose="020B0604020202020204" pitchFamily="34" charset="0"/>
              <a:buChar char="►"/>
              <a:defRPr/>
            </a:pPr>
            <a:r>
              <a:rPr lang="en-US" sz="2600" dirty="0">
                <a:latin typeface="Arial" panose="020B0604020202020204" pitchFamily="34" charset="0"/>
              </a:rPr>
              <a:t>Greater Pile productivity.</a:t>
            </a:r>
          </a:p>
          <a:p>
            <a:pPr marL="457200" indent="-457200">
              <a:spcAft>
                <a:spcPts val="600"/>
              </a:spcAft>
              <a:buClr>
                <a:srgbClr val="0000FF"/>
              </a:buClr>
              <a:buFont typeface="Arial" panose="020B0604020202020204" pitchFamily="34" charset="0"/>
              <a:buChar char="►"/>
              <a:defRPr/>
            </a:pPr>
            <a:r>
              <a:rPr lang="en-US" sz="2600" dirty="0">
                <a:latin typeface="Arial" panose="020B0604020202020204" pitchFamily="34" charset="0"/>
              </a:rPr>
              <a:t>Fewer cushions required.</a:t>
            </a:r>
          </a:p>
          <a:p>
            <a:pPr marL="457200" indent="-457200">
              <a:spcAft>
                <a:spcPts val="600"/>
              </a:spcAft>
              <a:buClr>
                <a:srgbClr val="0000FF"/>
              </a:buClr>
              <a:buFont typeface="Arial" panose="020B0604020202020204" pitchFamily="34" charset="0"/>
              <a:buChar char="►"/>
              <a:defRPr/>
            </a:pPr>
            <a:r>
              <a:rPr lang="en-US" sz="2600" dirty="0">
                <a:latin typeface="Arial" panose="020B0604020202020204" pitchFamily="34" charset="0"/>
              </a:rPr>
              <a:t>Proven results – providing greater economy and increased production.</a:t>
            </a:r>
          </a:p>
        </p:txBody>
      </p:sp>
    </p:spTree>
  </p:cSld>
  <p:clrMapOvr>
    <a:masterClrMapping/>
  </p:clrMapOvr>
  <p:transition spd="slow" advTm="17085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0482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9600" y="4343400"/>
            <a:ext cx="8001000" cy="1846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600" dirty="0">
                <a:solidFill>
                  <a:srgbClr val="0000FF"/>
                </a:solidFill>
                <a:latin typeface="Arial" panose="020B0604020202020204" pitchFamily="34" charset="0"/>
              </a:rPr>
              <a:t>Features:</a:t>
            </a:r>
          </a:p>
          <a:p>
            <a:pPr marL="457200" indent="-457200">
              <a:spcAft>
                <a:spcPts val="600"/>
              </a:spcAft>
              <a:buClr>
                <a:srgbClr val="0000FF"/>
              </a:buClr>
              <a:buFont typeface="Arial" panose="020B0604020202020204" pitchFamily="34" charset="0"/>
              <a:buChar char="►"/>
              <a:defRPr/>
            </a:pPr>
            <a:r>
              <a:rPr lang="en-US" sz="2600" dirty="0">
                <a:latin typeface="Arial" panose="020B0604020202020204" pitchFamily="34" charset="0"/>
              </a:rPr>
              <a:t>Uniform sized segments,</a:t>
            </a:r>
          </a:p>
          <a:p>
            <a:pPr marL="457200" indent="-457200">
              <a:spcAft>
                <a:spcPts val="600"/>
              </a:spcAft>
              <a:buClr>
                <a:srgbClr val="0000FF"/>
              </a:buClr>
              <a:buFont typeface="Arial" panose="020B0604020202020204" pitchFamily="34" charset="0"/>
              <a:buChar char="►"/>
              <a:defRPr/>
            </a:pPr>
            <a:r>
              <a:rPr lang="en-US" sz="2600" dirty="0">
                <a:latin typeface="Arial" panose="020B0604020202020204" pitchFamily="34" charset="0"/>
              </a:rPr>
              <a:t>Precision fitted and,</a:t>
            </a:r>
          </a:p>
          <a:p>
            <a:pPr marL="457200" indent="-457200">
              <a:spcAft>
                <a:spcPts val="600"/>
              </a:spcAft>
              <a:buClr>
                <a:srgbClr val="0000FF"/>
              </a:buClr>
              <a:buFont typeface="Arial" panose="020B0604020202020204" pitchFamily="34" charset="0"/>
              <a:buChar char="►"/>
              <a:defRPr/>
            </a:pPr>
            <a:r>
              <a:rPr lang="en-US" sz="2600" dirty="0">
                <a:latin typeface="Arial" panose="020B0604020202020204" pitchFamily="34" charset="0"/>
              </a:rPr>
              <a:t>Tightly assembled (glued and screwed)</a:t>
            </a:r>
          </a:p>
        </p:txBody>
      </p:sp>
      <p:pic>
        <p:nvPicPr>
          <p:cNvPr id="20484" name="Picture 2" descr="C:\Users\Steve\Documents\00 SPS Office Document Files\SPS-Files\SPS\Marketing\Marketing Pics\Cushion Pics\CylPileCush\IMG_3328-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1600200"/>
            <a:ext cx="3641725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4" descr="C:\Users\Steve\Documents\00 SPS Office Document Files\SPS-Files\SPS\Cushion\Cyl Pile Cush Pics\Fabrication\Cylinder Cushions 012E-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275" y="1566863"/>
            <a:ext cx="3911600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5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ea typeface="+mn-ea"/>
                <a:cs typeface="+mn-cs"/>
              </a:rPr>
              <a:t>SPS - CYLINDER PILE CUSHIONS</a:t>
            </a:r>
            <a:br>
              <a:rPr lang="en-US" altLang="en-US" sz="3600" b="1" dirty="0" smtClean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en-US" altLang="en-US" sz="3600" b="1" dirty="0">
                <a:solidFill>
                  <a:srgbClr val="0000FF"/>
                </a:solidFill>
              </a:rPr>
              <a:t>HD-Series – Fabrication</a:t>
            </a:r>
            <a:r>
              <a:rPr lang="en-US" altLang="en-US" sz="3600" b="1" dirty="0" smtClean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en-US" altLang="en-US" sz="3600" b="1" dirty="0" smtClean="0">
                <a:solidFill>
                  <a:srgbClr val="FF0000"/>
                </a:solidFill>
                <a:ea typeface="+mn-ea"/>
                <a:cs typeface="+mn-cs"/>
              </a:rPr>
            </a:br>
            <a:endParaRPr lang="en-US" altLang="en-US" sz="3600" b="1" dirty="0">
              <a:solidFill>
                <a:srgbClr val="FF0000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ransition spd="slow" advTm="12499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0482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07" name="TextBox 6"/>
          <p:cNvSpPr txBox="1">
            <a:spLocks noChangeArrowheads="1"/>
          </p:cNvSpPr>
          <p:nvPr/>
        </p:nvSpPr>
        <p:spPr bwMode="auto">
          <a:xfrm>
            <a:off x="508000" y="5334000"/>
            <a:ext cx="8001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2600" i="1">
                <a:latin typeface="Arial" charset="0"/>
              </a:rPr>
              <a:t>For special applications such as protruding rebar, cushions are assembled on specific jigs.</a:t>
            </a:r>
          </a:p>
        </p:txBody>
      </p:sp>
      <p:pic>
        <p:nvPicPr>
          <p:cNvPr id="21508" name="Picture 3" descr="C:\Users\Steve\Documents\00 SPS Office Document Files\SPS-Files\SPS\Cushion\Properties\SPS-HDCyl Cush\SPS-HDCyl-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29000"/>
            <a:ext cx="2087563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4" descr="C:\Users\Steve\Documents\00 SPS Office Document Files\SPS-Files\SPS\Cushion\Properties\SPS-HDCyl Cush\SPS-HDCyl-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22500"/>
            <a:ext cx="1566863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5" descr="C:\Users\Steve\Documents\00 SPS Office Document Files\SPS-Files\SPS\Cushion\Properties\SPS-HDCyl Cush\SPS-HDCyl-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1570038"/>
            <a:ext cx="2087563" cy="156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6" descr="C:\Users\Steve\Documents\00 SPS Office Document Files\SPS-Files\SPS\Marketing\Marketing Pics\SpeicialFollower(Manson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1493838"/>
            <a:ext cx="2879725" cy="384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5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ea typeface="+mn-ea"/>
                <a:cs typeface="+mn-cs"/>
              </a:rPr>
              <a:t>SPS - CYLINDER PILE CUSHIONS</a:t>
            </a:r>
            <a:br>
              <a:rPr lang="en-US" altLang="en-US" sz="3600" b="1" dirty="0" smtClean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en-US" altLang="en-US" sz="3600" b="1" dirty="0">
                <a:solidFill>
                  <a:srgbClr val="0000FF"/>
                </a:solidFill>
              </a:rPr>
              <a:t>HD-Series – Fabrication</a:t>
            </a:r>
            <a:r>
              <a:rPr lang="en-US" altLang="en-US" sz="3600" b="1" dirty="0" smtClean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en-US" altLang="en-US" sz="3600" b="1" dirty="0" smtClean="0">
                <a:solidFill>
                  <a:srgbClr val="FF0000"/>
                </a:solidFill>
                <a:ea typeface="+mn-ea"/>
                <a:cs typeface="+mn-cs"/>
              </a:rPr>
            </a:br>
            <a:endParaRPr lang="en-US" altLang="en-US" sz="3600" b="1" dirty="0">
              <a:solidFill>
                <a:srgbClr val="FF0000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ransition spd="slow" advTm="11457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0482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1" name="TextBox 6"/>
          <p:cNvSpPr txBox="1">
            <a:spLocks noChangeArrowheads="1"/>
          </p:cNvSpPr>
          <p:nvPr/>
        </p:nvSpPr>
        <p:spPr bwMode="auto">
          <a:xfrm>
            <a:off x="609600" y="4876800"/>
            <a:ext cx="8001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2600" b="1" i="1">
                <a:solidFill>
                  <a:srgbClr val="FF0000"/>
                </a:solidFill>
                <a:latin typeface="Arial" charset="0"/>
              </a:rPr>
              <a:t>The most durable Plywood Cushion available for cylinder piles – anywhere!</a:t>
            </a:r>
          </a:p>
        </p:txBody>
      </p:sp>
      <p:pic>
        <p:nvPicPr>
          <p:cNvPr id="22532" name="Picture 3" descr="C:\Users\Steve\Documents\00 SPS Office Document Files\SPS-Files\SPS\Marketing\Marketing Pics\Cushion Pics\CylPileCush\IMG_3331-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1519238"/>
            <a:ext cx="3890962" cy="278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2" descr="C:\Users\Steve\Documents\00 SPS Office Document Files\SPS-Files\SPS\Marketing\Marketing Pics\Cushion Pics\CylPileCush\IMG_3330-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8" y="1524000"/>
            <a:ext cx="3709987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5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ea typeface="+mn-ea"/>
                <a:cs typeface="+mn-cs"/>
              </a:rPr>
              <a:t>SPS - CYLINDER PILE CUSHIONS</a:t>
            </a:r>
            <a:br>
              <a:rPr lang="en-US" altLang="en-US" sz="3600" b="1" dirty="0" smtClean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en-US" altLang="en-US" sz="3600" b="1" dirty="0">
                <a:solidFill>
                  <a:srgbClr val="0000FF"/>
                </a:solidFill>
              </a:rPr>
              <a:t>HD-Series – Fabrication</a:t>
            </a:r>
            <a:r>
              <a:rPr lang="en-US" altLang="en-US" sz="3600" b="1" dirty="0" smtClean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en-US" altLang="en-US" sz="3600" b="1" dirty="0" smtClean="0">
                <a:solidFill>
                  <a:srgbClr val="FF0000"/>
                </a:solidFill>
                <a:ea typeface="+mn-ea"/>
                <a:cs typeface="+mn-cs"/>
              </a:rPr>
            </a:br>
            <a:endParaRPr lang="en-US" altLang="en-US" sz="3600" b="1" dirty="0">
              <a:solidFill>
                <a:srgbClr val="FF0000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ransition spd="slow" advTm="930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altLang="en-US" b="1" smtClean="0"/>
              <a:t>Better because: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chemeClr val="tx2"/>
              </a:buClr>
              <a:buFont typeface="Arial" charset="0"/>
              <a:buChar char="►"/>
            </a:pPr>
            <a:r>
              <a:rPr lang="en-US" altLang="en-US" sz="2400" smtClean="0"/>
              <a:t>They are made only with 5-ply, Southern Yellow Pine plywood, a proven superior material for cushions.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Arial" charset="0"/>
              <a:buChar char="►"/>
            </a:pPr>
            <a:r>
              <a:rPr lang="en-US" altLang="en-US" sz="2400" smtClean="0"/>
              <a:t>The cushions are manufactured in a controlled environment, using jigs and high-speed saws designed for consistent cuts.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Arial" charset="0"/>
              <a:buChar char="►"/>
            </a:pPr>
            <a:r>
              <a:rPr lang="en-US" altLang="en-US" sz="2400" smtClean="0"/>
              <a:t>All layers are full, single pieces of uniform size and shape.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Arial" charset="0"/>
              <a:buChar char="►"/>
            </a:pPr>
            <a:r>
              <a:rPr lang="en-US" altLang="en-US" sz="2400" smtClean="0"/>
              <a:t>The layers are secured with ring shank or pallet (screw) nails ensuring tight fastening of layers.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Arial" charset="0"/>
              <a:buChar char="►"/>
            </a:pPr>
            <a:r>
              <a:rPr lang="en-US" altLang="en-US" sz="2400" smtClean="0"/>
              <a:t>Can be made to fit any concrete pile type – square, round, octagonal, concrete sheeting or, cylinder piles, with or without holes for exposed rebar.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1371600" y="350838"/>
            <a:ext cx="61960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3600" b="1" dirty="0" smtClean="0">
                <a:solidFill>
                  <a:schemeClr val="tx2"/>
                </a:solidFill>
                <a:latin typeface="+mj-lt"/>
              </a:rPr>
              <a:t>SPS - PLYWOOD PILE CUSHIONS</a:t>
            </a:r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0482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Tm="26062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0482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555" name="Picture 6" descr="C:\Users\Steve\Documents\00 SPS Office Document Files\SPS-Files\Photos &amp; Projects\SPS - Working Files\Massman-Rigolets\Rigolets-68in-4-6-06\DSC0115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175" y="1143000"/>
            <a:ext cx="3717925" cy="278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44500" y="381000"/>
            <a:ext cx="82296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ea typeface="+mn-ea"/>
                <a:cs typeface="+mn-cs"/>
              </a:rPr>
              <a:t>SPS - CYLINDER PILE CUSHIONS</a:t>
            </a:r>
            <a:endParaRPr lang="en-US" altLang="en-US" sz="3600" b="1" dirty="0">
              <a:solidFill>
                <a:srgbClr val="FF0000"/>
              </a:solidFill>
              <a:ea typeface="+mn-ea"/>
              <a:cs typeface="+mn-cs"/>
            </a:endParaRPr>
          </a:p>
        </p:txBody>
      </p:sp>
      <p:pic>
        <p:nvPicPr>
          <p:cNvPr id="23557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143000"/>
            <a:ext cx="3713163" cy="2786063"/>
          </a:xfrm>
          <a:noFill/>
        </p:spPr>
      </p:pic>
      <p:sp>
        <p:nvSpPr>
          <p:cNvPr id="23558" name="TextBox 1"/>
          <p:cNvSpPr txBox="1">
            <a:spLocks noChangeArrowheads="1"/>
          </p:cNvSpPr>
          <p:nvPr/>
        </p:nvSpPr>
        <p:spPr bwMode="auto">
          <a:xfrm>
            <a:off x="1143000" y="4495800"/>
            <a:ext cx="7239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>
                <a:latin typeface="Arial" charset="0"/>
              </a:rPr>
              <a:t>Any size or thickness, Standard Construction or HD – Series; ready for your job.</a:t>
            </a:r>
          </a:p>
        </p:txBody>
      </p:sp>
    </p:spTree>
  </p:cSld>
  <p:clrMapOvr>
    <a:masterClrMapping/>
  </p:clrMapOvr>
  <p:transition spd="slow" advTm="7295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Steve\Documents\00 SPS Office Document Files\SPS-Files\SPS\Marketing\Marketing Pics\TruckLoad-CylCush-Rev-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1409700"/>
            <a:ext cx="60579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81400" y="5529263"/>
            <a:ext cx="20050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latin typeface="+mj-lt"/>
              </a:rPr>
              <a:t>On the way!</a:t>
            </a: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ea typeface="+mn-ea"/>
                <a:cs typeface="+mn-cs"/>
              </a:rPr>
              <a:t>SPS - CYLINDER PILE CUSHIONS</a:t>
            </a:r>
            <a:endParaRPr lang="en-US" altLang="en-US" sz="3600" b="1" dirty="0">
              <a:solidFill>
                <a:srgbClr val="FF0000"/>
              </a:solidFill>
              <a:ea typeface="+mn-ea"/>
              <a:cs typeface="+mn-cs"/>
            </a:endParaRPr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0482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Tm="6626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609600"/>
            <a:ext cx="757237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71600" y="304800"/>
            <a:ext cx="6981825" cy="2438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b="1" dirty="0">
                <a:solidFill>
                  <a:srgbClr val="FF0000"/>
                </a:solidFill>
              </a:rPr>
              <a:t>For additional information, or to place an order, contact us at </a:t>
            </a:r>
            <a:br>
              <a:rPr lang="en-US" altLang="en-US" sz="2800" b="1" dirty="0">
                <a:solidFill>
                  <a:srgbClr val="FF0000"/>
                </a:solidFill>
              </a:rPr>
            </a:br>
            <a:r>
              <a:rPr lang="en-US" altLang="en-US" sz="3200" b="1" dirty="0">
                <a:solidFill>
                  <a:srgbClr val="0000FF"/>
                </a:solidFill>
              </a:rPr>
              <a:t>Info@SpecialtyPiling.com </a:t>
            </a:r>
            <a:r>
              <a:rPr lang="en-US" altLang="en-US" sz="3600" b="1" dirty="0">
                <a:solidFill>
                  <a:srgbClr val="0000FF"/>
                </a:solidFill>
              </a:rPr>
              <a:t/>
            </a:r>
            <a:br>
              <a:rPr lang="en-US" altLang="en-US" sz="3600" b="1" dirty="0">
                <a:solidFill>
                  <a:srgbClr val="0000FF"/>
                </a:solidFill>
              </a:rPr>
            </a:br>
            <a:r>
              <a:rPr lang="en-US" altLang="en-US" sz="2800" b="1" dirty="0">
                <a:solidFill>
                  <a:srgbClr val="FF0000"/>
                </a:solidFill>
              </a:rPr>
              <a:t>or by calling:</a:t>
            </a:r>
            <a:endParaRPr lang="en-US" altLang="en-US" sz="2800" b="1" dirty="0">
              <a:solidFill>
                <a:srgbClr val="FF0000"/>
              </a:solidFill>
              <a:ea typeface="+mn-ea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90600" y="2743200"/>
            <a:ext cx="71628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FFCC66"/>
              </a:buClr>
              <a:defRPr/>
            </a:pPr>
            <a:r>
              <a:rPr lang="en-US" altLang="en-US" sz="4000" b="1" kern="0" dirty="0" smtClean="0">
                <a:solidFill>
                  <a:srgbClr val="FF0000"/>
                </a:solidFill>
                <a:effectLst/>
              </a:rPr>
              <a:t>Specialty Piling Systems, Inc.</a:t>
            </a:r>
          </a:p>
          <a:p>
            <a:pPr eaLnBrk="1" hangingPunct="1">
              <a:lnSpc>
                <a:spcPct val="90000"/>
              </a:lnSpc>
              <a:buClr>
                <a:srgbClr val="FFCC66"/>
              </a:buClr>
              <a:defRPr/>
            </a:pPr>
            <a:r>
              <a:rPr lang="en-US" altLang="en-US" sz="2800" b="1" kern="0" dirty="0" smtClean="0">
                <a:solidFill>
                  <a:srgbClr val="FF0000"/>
                </a:solidFill>
                <a:effectLst/>
              </a:rPr>
              <a:t>P.O. Box 1607</a:t>
            </a:r>
          </a:p>
          <a:p>
            <a:pPr eaLnBrk="1" hangingPunct="1">
              <a:lnSpc>
                <a:spcPct val="90000"/>
              </a:lnSpc>
              <a:buClr>
                <a:srgbClr val="FFCC66"/>
              </a:buClr>
              <a:defRPr/>
            </a:pPr>
            <a:r>
              <a:rPr lang="en-US" altLang="en-US" sz="2800" b="1" kern="0" dirty="0" smtClean="0">
                <a:solidFill>
                  <a:srgbClr val="FF0000"/>
                </a:solidFill>
                <a:effectLst/>
              </a:rPr>
              <a:t>Slidell, LA 70460-1607</a:t>
            </a:r>
          </a:p>
          <a:p>
            <a:pPr eaLnBrk="1" hangingPunct="1">
              <a:lnSpc>
                <a:spcPct val="90000"/>
              </a:lnSpc>
              <a:buClr>
                <a:srgbClr val="FFCC66"/>
              </a:buClr>
              <a:defRPr/>
            </a:pPr>
            <a:r>
              <a:rPr lang="en-US" altLang="en-US" sz="2800" b="1" kern="0" dirty="0" smtClean="0">
                <a:solidFill>
                  <a:srgbClr val="FF0000"/>
                </a:solidFill>
                <a:effectLst/>
              </a:rPr>
              <a:t>Toll Free: 1+(888) 231-6478 </a:t>
            </a:r>
          </a:p>
          <a:p>
            <a:pPr eaLnBrk="1" hangingPunct="1">
              <a:lnSpc>
                <a:spcPct val="90000"/>
              </a:lnSpc>
              <a:buClr>
                <a:srgbClr val="FFCC66"/>
              </a:buClr>
              <a:defRPr/>
            </a:pPr>
            <a:r>
              <a:rPr lang="en-US" altLang="en-US" sz="2800" b="1" kern="0" dirty="0" smtClean="0">
                <a:solidFill>
                  <a:srgbClr val="FF0000"/>
                </a:solidFill>
                <a:effectLst/>
              </a:rPr>
              <a:t>(Voice &amp; Fax) </a:t>
            </a:r>
          </a:p>
          <a:p>
            <a:pPr eaLnBrk="1" hangingPunct="1">
              <a:lnSpc>
                <a:spcPct val="90000"/>
              </a:lnSpc>
              <a:buClr>
                <a:srgbClr val="FFCC66"/>
              </a:buClr>
              <a:defRPr/>
            </a:pPr>
            <a:r>
              <a:rPr lang="en-US" altLang="en-US" sz="2800" b="1" kern="0" dirty="0" smtClean="0">
                <a:solidFill>
                  <a:srgbClr val="FF0000"/>
                </a:solidFill>
                <a:effectLst/>
              </a:rPr>
              <a:t>Direct 1+ (985) 643-0690</a:t>
            </a:r>
          </a:p>
          <a:p>
            <a:pPr eaLnBrk="1" hangingPunct="1">
              <a:lnSpc>
                <a:spcPct val="90000"/>
              </a:lnSpc>
              <a:buClr>
                <a:srgbClr val="FFCC66"/>
              </a:buClr>
              <a:defRPr/>
            </a:pPr>
            <a:r>
              <a:rPr lang="en-US" altLang="en-US" b="1" kern="0" dirty="0" smtClean="0">
                <a:solidFill>
                  <a:srgbClr val="0000FF"/>
                </a:solidFill>
                <a:effectLst/>
                <a:hlinkClick r:id="rId4"/>
              </a:rPr>
              <a:t>http://PileDrivingCushions.com</a:t>
            </a:r>
            <a:endParaRPr lang="en-US" altLang="en-US" b="1" kern="0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rgbClr val="FFCC66"/>
              </a:buClr>
              <a:defRPr/>
            </a:pPr>
            <a:endParaRPr lang="en-US" altLang="en-US" sz="2400" kern="0" dirty="0" smtClean="0">
              <a:solidFill>
                <a:srgbClr val="FFFFFF"/>
              </a:solidFill>
              <a:latin typeface="Tahoma"/>
            </a:endParaRPr>
          </a:p>
        </p:txBody>
      </p:sp>
    </p:spTree>
  </p:cSld>
  <p:clrMapOvr>
    <a:masterClrMapping/>
  </p:clrMapOvr>
  <p:transition spd="slow" advTm="10329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chemeClr val="tx2"/>
                </a:solidFill>
              </a:rPr>
              <a:t>Standard (Square) Cushion Fabrication -</a:t>
            </a:r>
          </a:p>
        </p:txBody>
      </p:sp>
      <p:pic>
        <p:nvPicPr>
          <p:cNvPr id="6147" name="Picture 7" descr="Squares-0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143000"/>
            <a:ext cx="3081338" cy="23114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8" name="Picture 8" descr="Squares-0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3657600"/>
            <a:ext cx="3081338" cy="23114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9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4648200" y="1371600"/>
            <a:ext cx="4038600" cy="1676400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Font typeface="Arial" charset="0"/>
              <a:buChar char="►"/>
            </a:pPr>
            <a:r>
              <a:rPr lang="en-US" altLang="en-US" sz="2600" smtClean="0"/>
              <a:t>High-speed saw with jig cutting multiple layers of SYP plywood-</a:t>
            </a:r>
          </a:p>
        </p:txBody>
      </p:sp>
    </p:spTree>
  </p:cSld>
  <p:clrMapOvr>
    <a:masterClrMapping/>
  </p:clrMapOvr>
  <p:transition spd="slow" advTm="943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chemeClr val="tx2"/>
                </a:solidFill>
              </a:rPr>
              <a:t>Standard (Square) Cushion Fabrication -</a:t>
            </a:r>
          </a:p>
        </p:txBody>
      </p:sp>
      <p:pic>
        <p:nvPicPr>
          <p:cNvPr id="7171" name="Picture 7" descr="Squares-0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066800"/>
            <a:ext cx="3081338" cy="23114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2" name="Picture 9" descr="Squares-0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3657600"/>
            <a:ext cx="3081338" cy="23114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3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>
              <a:buClr>
                <a:schemeClr val="tx2"/>
              </a:buClr>
              <a:buFont typeface="Arial" charset="0"/>
              <a:buChar char="►"/>
            </a:pPr>
            <a:r>
              <a:rPr lang="en-US" altLang="en-US" sz="2600" smtClean="0"/>
              <a:t>Stacking cut layers to be moved to the assembly area.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►"/>
            </a:pPr>
            <a:endParaRPr lang="en-US" altLang="en-US" sz="2600" smtClean="0"/>
          </a:p>
          <a:p>
            <a:pPr eaLnBrk="1" hangingPunct="1">
              <a:buClr>
                <a:schemeClr val="tx2"/>
              </a:buClr>
              <a:buFont typeface="Arial" charset="0"/>
              <a:buChar char="►"/>
            </a:pPr>
            <a:endParaRPr lang="en-US" altLang="en-US" sz="2600" smtClean="0"/>
          </a:p>
          <a:p>
            <a:pPr eaLnBrk="1" hangingPunct="1">
              <a:buClr>
                <a:schemeClr val="tx2"/>
              </a:buClr>
              <a:buFont typeface="Arial" charset="0"/>
              <a:buChar char="►"/>
            </a:pPr>
            <a:r>
              <a:rPr lang="en-US" altLang="en-US" sz="2600" smtClean="0"/>
              <a:t>Cushions are assembled with alternating grain pattern, nailed from one side then turned over.                                           </a:t>
            </a:r>
          </a:p>
        </p:txBody>
      </p:sp>
    </p:spTree>
  </p:cSld>
  <p:clrMapOvr>
    <a:masterClrMapping/>
  </p:clrMapOvr>
  <p:transition spd="slow" advTm="11472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chemeClr val="tx2"/>
                </a:solidFill>
              </a:rPr>
              <a:t>Standard (Square) Cushion Fabrication -</a:t>
            </a:r>
          </a:p>
        </p:txBody>
      </p:sp>
      <p:pic>
        <p:nvPicPr>
          <p:cNvPr id="8195" name="Picture 7" descr="Squares-0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066800"/>
            <a:ext cx="3084513" cy="23129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6" name="Picture 9" descr="Squares-0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3657600"/>
            <a:ext cx="3090863" cy="23129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7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495800" y="1219200"/>
            <a:ext cx="4038600" cy="4530725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Font typeface="Arial" charset="0"/>
              <a:buChar char="►"/>
            </a:pPr>
            <a:r>
              <a:rPr lang="en-US" altLang="en-US" sz="2600" smtClean="0"/>
              <a:t>The alternating pattern is continued for succeeding layers.</a:t>
            </a:r>
          </a:p>
          <a:p>
            <a:pPr eaLnBrk="1" hangingPunct="1">
              <a:buClr>
                <a:srgbClr val="009900"/>
              </a:buClr>
              <a:buFont typeface="Arial" charset="0"/>
              <a:buChar char="►"/>
            </a:pPr>
            <a:endParaRPr lang="en-US" altLang="en-US" sz="2600" smtClean="0"/>
          </a:p>
          <a:p>
            <a:pPr eaLnBrk="1" hangingPunct="1">
              <a:buClr>
                <a:srgbClr val="009900"/>
              </a:buClr>
              <a:buFont typeface="Arial" charset="0"/>
              <a:buChar char="►"/>
            </a:pPr>
            <a:endParaRPr lang="en-US" altLang="en-US" sz="2600" smtClean="0"/>
          </a:p>
          <a:p>
            <a:pPr eaLnBrk="1" hangingPunct="1">
              <a:buClr>
                <a:srgbClr val="009900"/>
              </a:buClr>
              <a:buFont typeface="Arial" charset="0"/>
              <a:buChar char="►"/>
            </a:pPr>
            <a:endParaRPr lang="en-US" altLang="en-US" sz="2600" smtClean="0"/>
          </a:p>
          <a:p>
            <a:pPr eaLnBrk="1" hangingPunct="1">
              <a:buClr>
                <a:schemeClr val="tx2"/>
              </a:buClr>
              <a:buFont typeface="Arial" charset="0"/>
              <a:buChar char="►"/>
            </a:pPr>
            <a:r>
              <a:rPr lang="en-US" altLang="en-US" sz="2600" smtClean="0"/>
              <a:t>The layers are arranged in the jig and,                                           </a:t>
            </a:r>
          </a:p>
        </p:txBody>
      </p:sp>
    </p:spTree>
  </p:cSld>
  <p:clrMapOvr>
    <a:masterClrMapping/>
  </p:clrMapOvr>
  <p:transition spd="slow" advTm="822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chemeClr val="tx2"/>
                </a:solidFill>
              </a:rPr>
              <a:t>Standard (Square) Cushion Fabrication -</a:t>
            </a:r>
          </a:p>
        </p:txBody>
      </p:sp>
      <p:pic>
        <p:nvPicPr>
          <p:cNvPr id="9219" name="Picture 7" descr="Squares-0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990600"/>
            <a:ext cx="3081338" cy="23114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0" name="Picture 9" descr="Squares-0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3581400"/>
            <a:ext cx="3081338" cy="23114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0" y="1295400"/>
            <a:ext cx="4038600" cy="4530725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Font typeface="Arial" charset="0"/>
              <a:buChar char="►"/>
            </a:pPr>
            <a:r>
              <a:rPr lang="en-US" altLang="en-US" sz="2600" smtClean="0"/>
              <a:t>Nailed using pneumatic nailers and ring shank nails or pallet (screw) nails.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►"/>
            </a:pPr>
            <a:endParaRPr lang="en-US" altLang="en-US" sz="2600" smtClean="0"/>
          </a:p>
          <a:p>
            <a:pPr eaLnBrk="1" hangingPunct="1">
              <a:buClr>
                <a:schemeClr val="tx2"/>
              </a:buClr>
              <a:buFont typeface="Arial" charset="0"/>
              <a:buChar char="►"/>
            </a:pPr>
            <a:endParaRPr lang="en-US" altLang="en-US" sz="2600" smtClean="0"/>
          </a:p>
          <a:p>
            <a:pPr eaLnBrk="1" hangingPunct="1">
              <a:buClr>
                <a:schemeClr val="tx2"/>
              </a:buClr>
              <a:buFont typeface="Arial" charset="0"/>
              <a:buChar char="►"/>
            </a:pPr>
            <a:r>
              <a:rPr lang="en-US" altLang="en-US" sz="2600" smtClean="0"/>
              <a:t>Finished cushions are ready to be stacked on pallets and shrink wrapped.</a:t>
            </a:r>
          </a:p>
        </p:txBody>
      </p:sp>
    </p:spTree>
  </p:cSld>
  <p:clrMapOvr>
    <a:masterClrMapping/>
  </p:clrMapOvr>
  <p:transition spd="slow" advTm="1306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/>
              <a:t>Round Cushions - Cutting</a:t>
            </a:r>
          </a:p>
        </p:txBody>
      </p:sp>
      <p:pic>
        <p:nvPicPr>
          <p:cNvPr id="10243" name="Picture 7" descr="Round_0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066800"/>
            <a:ext cx="3081338" cy="23114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4" name="Picture 9" descr="Round_0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3733800"/>
            <a:ext cx="3081338" cy="23114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5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648200" y="1447800"/>
            <a:ext cx="4038600" cy="4530725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Font typeface="Arial" charset="0"/>
              <a:buChar char="►"/>
            </a:pPr>
            <a:r>
              <a:rPr lang="en-US" altLang="en-US" sz="2600" smtClean="0"/>
              <a:t>Plywood sheets are pre-cut to approximate size and placed on the bed of the CNC router.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►"/>
            </a:pPr>
            <a:endParaRPr lang="en-US" altLang="en-US" sz="2600" smtClean="0"/>
          </a:p>
          <a:p>
            <a:pPr eaLnBrk="1" hangingPunct="1">
              <a:buClr>
                <a:schemeClr val="tx2"/>
              </a:buClr>
              <a:buFont typeface="Arial" charset="0"/>
              <a:buChar char="►"/>
            </a:pPr>
            <a:endParaRPr lang="en-US" altLang="en-US" sz="2600" smtClean="0"/>
          </a:p>
          <a:p>
            <a:pPr eaLnBrk="1" hangingPunct="1">
              <a:buClr>
                <a:schemeClr val="tx2"/>
              </a:buClr>
              <a:buFont typeface="Arial" charset="0"/>
              <a:buChar char="►"/>
            </a:pPr>
            <a:r>
              <a:rPr lang="en-US" altLang="en-US" sz="2600" smtClean="0"/>
              <a:t>The automated router does the precision  cutting.</a:t>
            </a:r>
          </a:p>
        </p:txBody>
      </p:sp>
    </p:spTree>
  </p:cSld>
  <p:clrMapOvr>
    <a:masterClrMapping/>
  </p:clrMapOvr>
  <p:transition spd="slow" advTm="11143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/>
              <a:t>Round Cushions - Cutting</a:t>
            </a:r>
          </a:p>
        </p:txBody>
      </p:sp>
      <p:pic>
        <p:nvPicPr>
          <p:cNvPr id="11267" name="Picture 7" descr="Round_0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066800"/>
            <a:ext cx="3081338" cy="23114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8" name="Picture 9" descr="Round_0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3657600"/>
            <a:ext cx="3081338" cy="23114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9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0" y="1143000"/>
            <a:ext cx="4038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Arial" charset="0"/>
              <a:buChar char="►"/>
            </a:pPr>
            <a:r>
              <a:rPr lang="en-US" altLang="en-US" sz="2600" smtClean="0"/>
              <a:t>Precisely cut discs exit the automated router cutting operation.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Arial" charset="0"/>
              <a:buChar char="►"/>
            </a:pPr>
            <a:endParaRPr lang="en-US" altLang="en-US" sz="2600" smtClean="0"/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Arial" charset="0"/>
              <a:buChar char="►"/>
            </a:pPr>
            <a:endParaRPr lang="en-US" altLang="en-US" sz="2600" smtClean="0"/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Font typeface="Arial" charset="0"/>
              <a:buChar char="►"/>
            </a:pPr>
            <a:endParaRPr lang="en-US" altLang="en-US" sz="2600" smtClean="0"/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Font typeface="Arial" charset="0"/>
              <a:buChar char="►"/>
            </a:pPr>
            <a:r>
              <a:rPr lang="en-US" altLang="en-US" sz="2600" smtClean="0"/>
              <a:t>The disc layers are stacked for moving to the nailing area where they are assembled in the same manner as square cushions.</a:t>
            </a:r>
          </a:p>
        </p:txBody>
      </p:sp>
    </p:spTree>
  </p:cSld>
  <p:clrMapOvr>
    <a:masterClrMapping/>
  </p:clrMapOvr>
  <p:transition spd="slow" advTm="10757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5257800"/>
            <a:ext cx="7848600" cy="873125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1800" smtClean="0"/>
              <a:t>Attempts are made to ensure that adequate supplies of materials are on hand for timely production of orders.  Protected storage can also 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1800" smtClean="0"/>
              <a:t>be provided for fabricated cushions awaiting shipping.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447800" y="409575"/>
            <a:ext cx="746918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3600" b="1" dirty="0" smtClean="0">
                <a:solidFill>
                  <a:schemeClr val="tx2"/>
                </a:solidFill>
                <a:latin typeface="+mj-lt"/>
              </a:rPr>
              <a:t>SPS - PLYWOOD PILE CUSHIONS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0482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3" name="Picture 7" descr="PlywoodMatl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41388"/>
            <a:ext cx="5680075" cy="426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4065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4651</TotalTime>
  <Words>821</Words>
  <Application>Microsoft Office PowerPoint</Application>
  <PresentationFormat>On-screen Show (4:3)</PresentationFormat>
  <Paragraphs>111</Paragraphs>
  <Slides>22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Tahoma</vt:lpstr>
      <vt:lpstr>Arial</vt:lpstr>
      <vt:lpstr>Garamond</vt:lpstr>
      <vt:lpstr>Wingdings</vt:lpstr>
      <vt:lpstr>Calibri</vt:lpstr>
      <vt:lpstr>1_Edge</vt:lpstr>
      <vt:lpstr>Office Theme</vt:lpstr>
      <vt:lpstr>SPS Plywood Pile Cushions</vt:lpstr>
      <vt:lpstr>PowerPoint Presentation</vt:lpstr>
      <vt:lpstr>Standard (Square) Cushion Fabrication -</vt:lpstr>
      <vt:lpstr>Standard (Square) Cushion Fabrication -</vt:lpstr>
      <vt:lpstr>Standard (Square) Cushion Fabrication -</vt:lpstr>
      <vt:lpstr>Standard (Square) Cushion Fabrication -</vt:lpstr>
      <vt:lpstr>Round Cushions - Cutting</vt:lpstr>
      <vt:lpstr>Round Cushions - Cutting</vt:lpstr>
      <vt:lpstr>PowerPoint Presentation</vt:lpstr>
      <vt:lpstr> </vt:lpstr>
      <vt:lpstr> </vt:lpstr>
      <vt:lpstr>PowerPoint Presentation</vt:lpstr>
      <vt:lpstr>PowerPoint Presentation</vt:lpstr>
      <vt:lpstr>SPS - CYLINDER PILE CUSHIONS   - Fabrication -</vt:lpstr>
      <vt:lpstr>SPS - CYLINDER PILE CUSHIONS   - Fabrication -</vt:lpstr>
      <vt:lpstr>SPS - CYLINDER PILE CUSHIONS HD-Series HD - Heavy Duty for Harder Driving Conditions  </vt:lpstr>
      <vt:lpstr>SPS - CYLINDER PILE CUSHIONS HD-Series – Fabrication </vt:lpstr>
      <vt:lpstr>SPS - CYLINDER PILE CUSHIONS HD-Series – Fabrication </vt:lpstr>
      <vt:lpstr>SPS - CYLINDER PILE CUSHIONS HD-Series – Fabrication </vt:lpstr>
      <vt:lpstr>SPS - CYLINDER PILE CUSHIONS</vt:lpstr>
      <vt:lpstr>SPS - CYLINDER PILE CUSHIONS</vt:lpstr>
      <vt:lpstr>For additional information, or to place an order, contact us at  Info@SpecialtyPiling.com  or by calling:</vt:lpstr>
    </vt:vector>
  </TitlesOfParts>
  <Company>Specilaty Piling Systems,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Plywood Pile Cushions</dc:title>
  <dc:creator>Stephen K. Whitty, Jr.</dc:creator>
  <cp:lastModifiedBy>DJQ</cp:lastModifiedBy>
  <cp:revision>55</cp:revision>
  <dcterms:created xsi:type="dcterms:W3CDTF">2009-09-18T21:32:19Z</dcterms:created>
  <dcterms:modified xsi:type="dcterms:W3CDTF">2017-06-14T02:47:25Z</dcterms:modified>
</cp:coreProperties>
</file>